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sldIdLst>
    <p:sldId id="277" r:id="rId2"/>
    <p:sldId id="258" r:id="rId3"/>
    <p:sldId id="278" r:id="rId4"/>
    <p:sldId id="280" r:id="rId5"/>
    <p:sldId id="300" r:id="rId6"/>
    <p:sldId id="299" r:id="rId7"/>
    <p:sldId id="303" r:id="rId8"/>
    <p:sldId id="264" r:id="rId9"/>
    <p:sldId id="304" r:id="rId10"/>
    <p:sldId id="302" r:id="rId11"/>
    <p:sldId id="301" r:id="rId12"/>
    <p:sldId id="305" r:id="rId13"/>
    <p:sldId id="263" r:id="rId14"/>
    <p:sldId id="306" r:id="rId15"/>
    <p:sldId id="308" r:id="rId16"/>
    <p:sldId id="298" r:id="rId17"/>
    <p:sldId id="307" r:id="rId18"/>
    <p:sldId id="309" r:id="rId19"/>
    <p:sldId id="310" r:id="rId20"/>
    <p:sldId id="311" r:id="rId21"/>
    <p:sldId id="312" r:id="rId22"/>
    <p:sldId id="313" r:id="rId23"/>
    <p:sldId id="31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258"/>
            <p14:sldId id="278"/>
            <p14:sldId id="280"/>
            <p14:sldId id="300"/>
            <p14:sldId id="299"/>
            <p14:sldId id="303"/>
            <p14:sldId id="264"/>
            <p14:sldId id="304"/>
            <p14:sldId id="302"/>
            <p14:sldId id="301"/>
            <p14:sldId id="305"/>
            <p14:sldId id="263"/>
            <p14:sldId id="306"/>
            <p14:sldId id="308"/>
            <p14:sldId id="298"/>
            <p14:sldId id="307"/>
            <p14:sldId id="309"/>
            <p14:sldId id="310"/>
            <p14:sldId id="311"/>
            <p14:sldId id="312"/>
            <p14:sldId id="313"/>
            <p14:sldId id="314"/>
          </p14:sldIdLst>
        </p14:section>
        <p14:section name="Author Your Presentation" id="{16378913-E5ED-4281-BAF5-F1F938CB0BED}">
          <p14:sldIdLst/>
        </p14:section>
        <p14:section name="Enrich Your Presentation" id="{E2D565D1-BA5E-44E6-A40E-50A644912248}">
          <p14:sldIdLst/>
        </p14:section>
        <p14:section name="Share Your Presentation" id="{71D59651-8EFA-4415-9623-98B4C4A8699C}">
          <p14:sldIdLst/>
        </p14:section>
        <p14:section name="What's Your Message?" id="{3DAC647D-1BDE-4B25-A7F1-4DBC272CFF2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74" autoAdjust="0"/>
    <p:restoredTop sz="80464" autoAdjust="0"/>
  </p:normalViewPr>
  <p:slideViewPr>
    <p:cSldViewPr>
      <p:cViewPr>
        <p:scale>
          <a:sx n="75" d="100"/>
          <a:sy n="75" d="100"/>
        </p:scale>
        <p:origin x="-450" y="27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21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10/1/2014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23</a:t>
            </a:fld>
            <a:endParaRPr lang="en-US" dirty="0"/>
          </a:p>
        </p:txBody>
      </p:sp>
    </p:spTree>
    <p:extLst>
      <p:ext uri="{BB962C8B-B14F-4D97-AF65-F5344CB8AC3E}">
        <p14:creationId xmlns:p14="http://schemas.microsoft.com/office/powerpoint/2010/main" val="651773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6</a:t>
            </a:fld>
            <a:endParaRPr lang="en-US" dirty="0"/>
          </a:p>
        </p:txBody>
      </p:sp>
    </p:spTree>
    <p:extLst>
      <p:ext uri="{BB962C8B-B14F-4D97-AF65-F5344CB8AC3E}">
        <p14:creationId xmlns:p14="http://schemas.microsoft.com/office/powerpoint/2010/main" val="451424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7</a:t>
            </a:fld>
            <a:endParaRPr lang="en-US" dirty="0"/>
          </a:p>
        </p:txBody>
      </p:sp>
    </p:spTree>
    <p:extLst>
      <p:ext uri="{BB962C8B-B14F-4D97-AF65-F5344CB8AC3E}">
        <p14:creationId xmlns:p14="http://schemas.microsoft.com/office/powerpoint/2010/main" val="1469869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10/1/2014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dirty="0"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10/1/2014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10/1/2014</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10/1/2014</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10/1/2014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10/1/2014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10/1/2014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2.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581400" y="1316420"/>
            <a:ext cx="5181600" cy="1416269"/>
          </a:xfrm>
        </p:spPr>
        <p:txBody>
          <a:bodyPr>
            <a:normAutofit/>
          </a:bodyPr>
          <a:lstStyle/>
          <a:p>
            <a:r>
              <a:rPr lang="en-US" dirty="0"/>
              <a:t>s</a:t>
            </a:r>
            <a:r>
              <a:rPr lang="en-US" dirty="0" smtClean="0"/>
              <a:t>treamline &amp; simplify the care of your home</a:t>
            </a:r>
          </a:p>
        </p:txBody>
      </p:sp>
      <p:sp>
        <p:nvSpPr>
          <p:cNvPr id="5" name="Title 4"/>
          <p:cNvSpPr>
            <a:spLocks noGrp="1"/>
          </p:cNvSpPr>
          <p:nvPr>
            <p:ph type="title"/>
          </p:nvPr>
        </p:nvSpPr>
        <p:spPr>
          <a:xfrm>
            <a:off x="228600" y="3048000"/>
            <a:ext cx="7239000" cy="1828800"/>
          </a:xfrm>
        </p:spPr>
        <p:txBody>
          <a:bodyPr>
            <a:normAutofit fontScale="90000"/>
          </a:bodyPr>
          <a:lstStyle/>
          <a:p>
            <a:pPr algn="l"/>
            <a:r>
              <a:rPr lang="en-US" sz="2400" b="0" dirty="0">
                <a:solidFill>
                  <a:srgbClr val="7BCF27"/>
                </a:solidFill>
                <a:latin typeface="Calibri" pitchFamily="34" charset="0"/>
              </a:rPr>
              <a:t>introducing</a:t>
            </a:r>
            <a:r>
              <a:rPr lang="en-US" sz="2400" b="0" dirty="0">
                <a:solidFill>
                  <a:srgbClr val="262626"/>
                </a:solidFill>
              </a:rPr>
              <a:t/>
            </a:r>
            <a:br>
              <a:rPr lang="en-US" sz="2400" b="0" dirty="0">
                <a:solidFill>
                  <a:srgbClr val="262626"/>
                </a:solidFill>
              </a:rPr>
            </a:br>
            <a:r>
              <a:rPr lang="en-US" sz="5600" b="0" dirty="0" smtClean="0">
                <a:solidFill>
                  <a:prstClr val="white"/>
                </a:solidFill>
              </a:rPr>
              <a:t>HOUSEKEEPING 101</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bldLst>
      <p:bldP spid="3" grpId="0" build="p">
        <p:tmplLst>
          <p:tmpl lvl="1">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MANAGEMENT PRINCIPLES</a:t>
            </a:r>
            <a:endParaRPr lang="en-US" dirty="0"/>
          </a:p>
        </p:txBody>
      </p:sp>
      <p:sp>
        <p:nvSpPr>
          <p:cNvPr id="3" name="Content Placeholder 2"/>
          <p:cNvSpPr>
            <a:spLocks noGrp="1"/>
          </p:cNvSpPr>
          <p:nvPr>
            <p:ph idx="1"/>
          </p:nvPr>
        </p:nvSpPr>
        <p:spPr>
          <a:xfrm>
            <a:off x="457200" y="1600200"/>
            <a:ext cx="8534400" cy="4525963"/>
          </a:xfrm>
        </p:spPr>
        <p:txBody>
          <a:bodyPr>
            <a:normAutofit fontScale="92500"/>
          </a:bodyPr>
          <a:lstStyle/>
          <a:p>
            <a:r>
              <a:rPr lang="en-US" dirty="0" smtClean="0"/>
              <a:t>#1:		Avoid Perfectionism</a:t>
            </a:r>
          </a:p>
          <a:p>
            <a:pPr lvl="1">
              <a:buFont typeface="Arial"/>
              <a:buChar char="•"/>
            </a:pPr>
            <a:r>
              <a:rPr lang="en-US" sz="2400" dirty="0" smtClean="0"/>
              <a:t>DON’T DO WHAT DOESN</a:t>
            </a:r>
            <a:r>
              <a:rPr lang="fr-FR" sz="2400" dirty="0" smtClean="0"/>
              <a:t>’</a:t>
            </a:r>
            <a:r>
              <a:rPr lang="en-US" sz="2400" dirty="0" smtClean="0"/>
              <a:t>T NEED TO BE DONE!</a:t>
            </a:r>
          </a:p>
          <a:p>
            <a:pPr lvl="2">
              <a:buFont typeface="Arial"/>
              <a:buChar char="•"/>
            </a:pPr>
            <a:r>
              <a:rPr lang="en-US" sz="2000" dirty="0" smtClean="0"/>
              <a:t>If room hasn’t been used in a week, and it’s cleaning day…. No need to do thorough cleaning</a:t>
            </a:r>
          </a:p>
          <a:p>
            <a:pPr lvl="2">
              <a:buFont typeface="Arial"/>
              <a:buChar char="•"/>
            </a:pPr>
            <a:r>
              <a:rPr lang="en-US" sz="2000" dirty="0" smtClean="0"/>
              <a:t>Not everything needs to be laundered after wearing and using… </a:t>
            </a:r>
            <a:r>
              <a:rPr lang="en-US" sz="2000" dirty="0" err="1" smtClean="0"/>
              <a:t>ie</a:t>
            </a:r>
            <a:r>
              <a:rPr lang="en-US" sz="2000" dirty="0" smtClean="0"/>
              <a:t>. Towels, clothes…. (unless stained or smelly)…</a:t>
            </a:r>
          </a:p>
          <a:p>
            <a:pPr lvl="2">
              <a:buFont typeface="Arial"/>
              <a:buChar char="•"/>
            </a:pPr>
            <a:r>
              <a:rPr lang="en-US" sz="2000" dirty="0" smtClean="0"/>
              <a:t>The “</a:t>
            </a:r>
            <a:r>
              <a:rPr lang="en-US" dirty="0" smtClean="0"/>
              <a:t>best” is the enemy of the good.</a:t>
            </a:r>
          </a:p>
          <a:p>
            <a:pPr lvl="1">
              <a:buFont typeface="Arial"/>
              <a:buChar char="•"/>
            </a:pPr>
            <a:r>
              <a:rPr lang="en-US" dirty="0" smtClean="0"/>
              <a:t>DON’T WAIT TO DO IT UNTIL YOU CAN DO “PERFECTLY”</a:t>
            </a:r>
          </a:p>
          <a:p>
            <a:pPr lvl="2">
              <a:buFont typeface="Arial"/>
              <a:buChar char="•"/>
            </a:pPr>
            <a:r>
              <a:rPr lang="en-US" dirty="0" smtClean="0"/>
              <a:t>Quick wipe up of floor, counters, tables, etc… </a:t>
            </a:r>
          </a:p>
          <a:p>
            <a:pPr lvl="2">
              <a:buFont typeface="Arial"/>
              <a:buChar char="•"/>
            </a:pPr>
            <a:r>
              <a:rPr lang="en-US" dirty="0" smtClean="0"/>
              <a:t>Don’t wait to put away clutter until you can do perfectly.</a:t>
            </a:r>
          </a:p>
          <a:p>
            <a:pPr lvl="2">
              <a:buFont typeface="Arial"/>
              <a:buChar char="•"/>
            </a:pPr>
            <a:r>
              <a:rPr lang="en-US" dirty="0" smtClean="0"/>
              <a:t>Put things away “as you go”. </a:t>
            </a:r>
            <a:r>
              <a:rPr lang="en-US" dirty="0"/>
              <a:t>T</a:t>
            </a:r>
            <a:r>
              <a:rPr lang="en-US" dirty="0" smtClean="0"/>
              <a:t>each children!</a:t>
            </a:r>
          </a:p>
        </p:txBody>
      </p:sp>
    </p:spTree>
    <p:extLst>
      <p:ext uri="{BB962C8B-B14F-4D97-AF65-F5344CB8AC3E}">
        <p14:creationId xmlns:p14="http://schemas.microsoft.com/office/powerpoint/2010/main" val="101987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MANAGEMENT PRINCIPLES</a:t>
            </a:r>
          </a:p>
        </p:txBody>
      </p:sp>
      <p:sp>
        <p:nvSpPr>
          <p:cNvPr id="3" name="Content Placeholder 2"/>
          <p:cNvSpPr>
            <a:spLocks noGrp="1"/>
          </p:cNvSpPr>
          <p:nvPr>
            <p:ph idx="1"/>
          </p:nvPr>
        </p:nvSpPr>
        <p:spPr/>
        <p:txBody>
          <a:bodyPr>
            <a:normAutofit fontScale="70000" lnSpcReduction="20000"/>
          </a:bodyPr>
          <a:lstStyle/>
          <a:p>
            <a:r>
              <a:rPr lang="en-US" dirty="0" smtClean="0"/>
              <a:t>#2:</a:t>
            </a:r>
            <a:r>
              <a:rPr lang="en-US" dirty="0"/>
              <a:t>		</a:t>
            </a:r>
            <a:r>
              <a:rPr lang="en-US" dirty="0" smtClean="0"/>
              <a:t>Make work convenient.</a:t>
            </a:r>
            <a:endParaRPr lang="en-US" dirty="0"/>
          </a:p>
          <a:p>
            <a:pPr lvl="1">
              <a:buFont typeface="Arial"/>
              <a:buChar char="•"/>
            </a:pPr>
            <a:r>
              <a:rPr lang="en-US" sz="2400" dirty="0" smtClean="0"/>
              <a:t>SUPPLIES CLOSE AT HAND</a:t>
            </a:r>
            <a:endParaRPr lang="en-US" sz="2400" dirty="0"/>
          </a:p>
          <a:p>
            <a:pPr lvl="2">
              <a:buFont typeface="Arial"/>
              <a:buChar char="•"/>
            </a:pPr>
            <a:r>
              <a:rPr lang="en-US" sz="2000" dirty="0" err="1" smtClean="0"/>
              <a:t>Ie</a:t>
            </a:r>
            <a:r>
              <a:rPr lang="en-US" sz="2000" dirty="0" smtClean="0"/>
              <a:t>.  Bathroom supplies in bathroom &amp; kitchen</a:t>
            </a:r>
          </a:p>
          <a:p>
            <a:pPr lvl="2">
              <a:buFont typeface="Arial"/>
              <a:buChar char="•"/>
            </a:pPr>
            <a:r>
              <a:rPr lang="en-US" sz="2000" dirty="0" smtClean="0"/>
              <a:t>No bulk supplies under sinks…  store in other location</a:t>
            </a:r>
          </a:p>
          <a:p>
            <a:pPr lvl="2">
              <a:buFont typeface="Arial"/>
              <a:buChar char="•"/>
            </a:pPr>
            <a:r>
              <a:rPr lang="en-US" sz="2000" dirty="0" smtClean="0"/>
              <a:t>Keep a set of cleaning supplies on each floor: mop, dust cloths, vacuum, etc.  </a:t>
            </a:r>
          </a:p>
          <a:p>
            <a:pPr lvl="2">
              <a:buFont typeface="Arial"/>
              <a:buChar char="•"/>
            </a:pPr>
            <a:r>
              <a:rPr lang="en-US" sz="2000" dirty="0" smtClean="0"/>
              <a:t>Few cleaning agents!</a:t>
            </a:r>
          </a:p>
          <a:p>
            <a:pPr lvl="2">
              <a:buFont typeface="Arial"/>
              <a:buChar char="•"/>
            </a:pPr>
            <a:r>
              <a:rPr lang="en-US" sz="2000" dirty="0" smtClean="0"/>
              <a:t>Microfiber rags &amp; mops (with </a:t>
            </a:r>
            <a:r>
              <a:rPr lang="en-US" sz="2000" dirty="0" err="1" smtClean="0"/>
              <a:t>velcro</a:t>
            </a:r>
            <a:r>
              <a:rPr lang="en-US" sz="2000" dirty="0" smtClean="0"/>
              <a:t> attachment)</a:t>
            </a:r>
          </a:p>
          <a:p>
            <a:pPr lvl="2">
              <a:buFont typeface="Arial"/>
              <a:buChar char="•"/>
            </a:pPr>
            <a:r>
              <a:rPr lang="en-US" sz="2000" dirty="0" smtClean="0"/>
              <a:t>Small caddy to carry supplies to go from room to room. </a:t>
            </a:r>
          </a:p>
          <a:p>
            <a:pPr marL="914400" lvl="2" indent="0">
              <a:buNone/>
            </a:pPr>
            <a:endParaRPr lang="en-US" dirty="0"/>
          </a:p>
          <a:p>
            <a:pPr lvl="1">
              <a:buFont typeface="Arial"/>
              <a:buChar char="•"/>
            </a:pPr>
            <a:r>
              <a:rPr lang="en-US" dirty="0" smtClean="0"/>
              <a:t>DEVELOP ROUTINES</a:t>
            </a:r>
          </a:p>
          <a:p>
            <a:pPr lvl="2">
              <a:buFont typeface="Arial"/>
              <a:buChar char="•"/>
            </a:pPr>
            <a:r>
              <a:rPr lang="en-US" dirty="0" smtClean="0"/>
              <a:t>Following a routine makes work more effective</a:t>
            </a:r>
          </a:p>
          <a:p>
            <a:pPr lvl="2">
              <a:buFont typeface="Arial"/>
              <a:buChar char="•"/>
            </a:pPr>
            <a:r>
              <a:rPr lang="en-US" dirty="0" smtClean="0"/>
              <a:t>Organize  the flow of your work to get it done in a more automatic &amp; less stressful way</a:t>
            </a:r>
          </a:p>
          <a:p>
            <a:pPr lvl="2">
              <a:buFont typeface="Arial"/>
              <a:buChar char="•"/>
            </a:pPr>
            <a:r>
              <a:rPr lang="en-US" dirty="0" smtClean="0"/>
              <a:t>Create a morning bathroom routine</a:t>
            </a:r>
          </a:p>
          <a:p>
            <a:pPr lvl="2">
              <a:buFont typeface="Arial"/>
              <a:buChar char="•"/>
            </a:pPr>
            <a:r>
              <a:rPr lang="en-US" dirty="0" smtClean="0"/>
              <a:t>Routine for cleaning up the kitchen</a:t>
            </a:r>
          </a:p>
          <a:p>
            <a:pPr lvl="2">
              <a:buFont typeface="Arial"/>
              <a:buChar char="•"/>
            </a:pPr>
            <a:r>
              <a:rPr lang="en-US" dirty="0" smtClean="0"/>
              <a:t>Put clothes away in closets and drawers as soon as they are dried &amp; folded (not in your room)</a:t>
            </a:r>
            <a:endParaRPr lang="en-US" dirty="0"/>
          </a:p>
          <a:p>
            <a:endParaRPr lang="en-US" dirty="0"/>
          </a:p>
        </p:txBody>
      </p:sp>
    </p:spTree>
    <p:extLst>
      <p:ext uri="{BB962C8B-B14F-4D97-AF65-F5344CB8AC3E}">
        <p14:creationId xmlns:p14="http://schemas.microsoft.com/office/powerpoint/2010/main" val="2737410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ROUTINES SHOULD INCLUDE</a:t>
            </a:r>
            <a:endParaRPr lang="en-US" dirty="0"/>
          </a:p>
        </p:txBody>
      </p:sp>
      <p:sp>
        <p:nvSpPr>
          <p:cNvPr id="3" name="Content Placeholder 2"/>
          <p:cNvSpPr>
            <a:spLocks noGrp="1"/>
          </p:cNvSpPr>
          <p:nvPr>
            <p:ph idx="1"/>
          </p:nvPr>
        </p:nvSpPr>
        <p:spPr/>
        <p:txBody>
          <a:bodyPr>
            <a:normAutofit lnSpcReduction="10000"/>
          </a:bodyPr>
          <a:lstStyle/>
          <a:p>
            <a:r>
              <a:rPr lang="en-US" dirty="0" smtClean="0"/>
              <a:t>Do it at a regular time</a:t>
            </a:r>
          </a:p>
          <a:p>
            <a:r>
              <a:rPr lang="en-US" dirty="0" smtClean="0"/>
              <a:t>Have a place for everything and each thing in it’s place</a:t>
            </a:r>
          </a:p>
          <a:p>
            <a:r>
              <a:rPr lang="en-US" dirty="0" smtClean="0"/>
              <a:t>Have all the supplies you need…. No extra trips</a:t>
            </a:r>
          </a:p>
          <a:p>
            <a:r>
              <a:rPr lang="en-US" dirty="0" smtClean="0"/>
              <a:t>Follow the same steps or pattern for getting it done.</a:t>
            </a:r>
          </a:p>
          <a:p>
            <a:r>
              <a:rPr lang="en-US" dirty="0" smtClean="0"/>
              <a:t>(a word about distractions…. Electronics, blogs, re-organization bug…)</a:t>
            </a:r>
            <a:endParaRPr lang="en-US" dirty="0"/>
          </a:p>
        </p:txBody>
      </p:sp>
    </p:spTree>
    <p:extLst>
      <p:ext uri="{BB962C8B-B14F-4D97-AF65-F5344CB8AC3E}">
        <p14:creationId xmlns:p14="http://schemas.microsoft.com/office/powerpoint/2010/main" val="4019597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a:xfrm>
            <a:off x="2971800" y="1992354"/>
            <a:ext cx="5943600" cy="1970046"/>
          </a:xfrm>
        </p:spPr>
        <p:txBody>
          <a:bodyPr>
            <a:noAutofit/>
          </a:bodyPr>
          <a:lstStyle/>
          <a:p>
            <a:pPr lvl="0">
              <a:spcBef>
                <a:spcPts val="0"/>
              </a:spcBef>
            </a:pPr>
            <a:r>
              <a:rPr lang="en-US" sz="4000" cap="none" dirty="0" smtClean="0">
                <a:solidFill>
                  <a:prstClr val="black">
                    <a:lumMod val="85000"/>
                    <a:lumOff val="15000"/>
                  </a:prstClr>
                </a:solidFill>
                <a:ea typeface="+mn-ea"/>
                <a:cs typeface="+mn-cs"/>
              </a:rPr>
              <a:t>Empower </a:t>
            </a:r>
            <a:r>
              <a:rPr lang="en-US" sz="4000" b="0" cap="none" dirty="0" smtClean="0">
                <a:solidFill>
                  <a:prstClr val="black">
                    <a:lumMod val="50000"/>
                    <a:lumOff val="50000"/>
                  </a:prstClr>
                </a:solidFill>
                <a:ea typeface="+mn-ea"/>
                <a:cs typeface="+mn-cs"/>
              </a:rPr>
              <a:t>your children to take care of self and others.</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r>
              <a:rPr lang="en-US" sz="1600" b="1" dirty="0">
                <a:solidFill>
                  <a:schemeClr val="tx1">
                    <a:lumMod val="75000"/>
                    <a:lumOff val="25000"/>
                  </a:schemeClr>
                </a:solidFill>
              </a:rPr>
              <a:t>Creating Bright &amp; Cheerful Homes</a:t>
            </a:r>
          </a:p>
        </p:txBody>
      </p:sp>
      <p:sp>
        <p:nvSpPr>
          <p:cNvPr id="7" name="TextBox 6"/>
          <p:cNvSpPr txBox="1"/>
          <p:nvPr/>
        </p:nvSpPr>
        <p:spPr>
          <a:xfrm>
            <a:off x="838200" y="2763305"/>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Delegating</a:t>
            </a:r>
            <a:endParaRPr lang="en-US" sz="2300" b="1" dirty="0">
              <a:solidFill>
                <a:schemeClr val="bg1"/>
              </a:solidFill>
              <a:effectLst>
                <a:outerShdw blurRad="50800" dist="25400" dir="5400000" algn="t" rotWithShape="0">
                  <a:prstClr val="black">
                    <a:alpha val="15000"/>
                  </a:prst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381000" y="1219200"/>
            <a:ext cx="7162800" cy="3810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4867" y="1524000"/>
            <a:ext cx="7010400" cy="3352800"/>
          </a:xfrm>
        </p:spPr>
        <p:txBody>
          <a:bodyPr>
            <a:normAutofit/>
          </a:bodyPr>
          <a:lstStyle/>
          <a:p>
            <a:pPr algn="ctr"/>
            <a:r>
              <a:rPr lang="en-US" sz="2000" dirty="0" smtClean="0"/>
              <a:t>Tasks ONLY you can do</a:t>
            </a:r>
            <a:r>
              <a:rPr lang="en-US" dirty="0"/>
              <a:t/>
            </a:r>
            <a:br>
              <a:rPr lang="en-US" dirty="0"/>
            </a:br>
            <a:r>
              <a:rPr lang="en-US" dirty="0" smtClean="0"/>
              <a:t/>
            </a:r>
            <a:br>
              <a:rPr lang="en-US" dirty="0" smtClean="0"/>
            </a:br>
            <a:r>
              <a:rPr lang="en-US" sz="3200" dirty="0" smtClean="0"/>
              <a:t>Tasks that only some can do</a:t>
            </a:r>
            <a:r>
              <a:rPr lang="en-US" dirty="0" smtClean="0"/>
              <a:t/>
            </a:r>
            <a:br>
              <a:rPr lang="en-US" dirty="0" smtClean="0"/>
            </a:br>
            <a:r>
              <a:rPr lang="en-US" dirty="0" smtClean="0"/>
              <a:t/>
            </a:r>
            <a:br>
              <a:rPr lang="en-US" dirty="0" smtClean="0"/>
            </a:br>
            <a:r>
              <a:rPr lang="en-US" dirty="0" smtClean="0"/>
              <a:t>Tasks that anyone can do</a:t>
            </a:r>
            <a:endParaRPr lang="en-US" dirty="0"/>
          </a:p>
        </p:txBody>
      </p:sp>
      <p:sp>
        <p:nvSpPr>
          <p:cNvPr id="3" name="Text Placeholder 2"/>
          <p:cNvSpPr>
            <a:spLocks noGrp="1"/>
          </p:cNvSpPr>
          <p:nvPr>
            <p:ph type="body" sz="quarter" idx="14"/>
          </p:nvPr>
        </p:nvSpPr>
        <p:spPr/>
        <p:txBody>
          <a:bodyPr/>
          <a:lstStyle/>
          <a:p>
            <a:r>
              <a:rPr lang="en-US" dirty="0" smtClean="0"/>
              <a:t>The DELEGATION PYRAMID</a:t>
            </a:r>
            <a:endParaRPr lang="en-US" dirty="0"/>
          </a:p>
        </p:txBody>
      </p:sp>
    </p:spTree>
    <p:extLst>
      <p:ext uri="{BB962C8B-B14F-4D97-AF65-F5344CB8AC3E}">
        <p14:creationId xmlns:p14="http://schemas.microsoft.com/office/powerpoint/2010/main" val="3339643758"/>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Reasons to involve children @ home</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AutoNum type="arabicPeriod"/>
            </a:pPr>
            <a:r>
              <a:rPr lang="en-US" dirty="0" smtClean="0"/>
              <a:t>Children like to imitate their parents</a:t>
            </a:r>
          </a:p>
          <a:p>
            <a:pPr marL="514350" indent="-514350">
              <a:buAutoNum type="arabicPeriod"/>
            </a:pPr>
            <a:r>
              <a:rPr lang="en-US" dirty="0" smtClean="0"/>
              <a:t>Teaching children to work is a great learning opportunity.  If we are patient &amp; persistent when teaching them how to do a task, they begin learning a skill for a lifetime</a:t>
            </a:r>
          </a:p>
          <a:p>
            <a:pPr marL="514350" indent="-514350">
              <a:buAutoNum type="arabicPeriod"/>
            </a:pPr>
            <a:r>
              <a:rPr lang="en-US" dirty="0" smtClean="0"/>
              <a:t>Children are often capable of much more than we realize..  They are anxious to learn and practice new skills</a:t>
            </a:r>
          </a:p>
          <a:p>
            <a:pPr marL="514350" indent="-514350">
              <a:buAutoNum type="arabicPeriod"/>
            </a:pPr>
            <a:r>
              <a:rPr lang="en-US" dirty="0" smtClean="0"/>
              <a:t>Working together at home provides another opportunity to spend time with children</a:t>
            </a:r>
          </a:p>
          <a:p>
            <a:pPr marL="514350" indent="-514350">
              <a:buAutoNum type="arabicPeriod"/>
            </a:pPr>
            <a:r>
              <a:rPr lang="en-US" dirty="0" smtClean="0"/>
              <a:t>Children love to know they are needed and they need to give.</a:t>
            </a:r>
          </a:p>
          <a:p>
            <a:pPr marL="514350" indent="-514350">
              <a:buAutoNum type="arabicPeriod"/>
            </a:pPr>
            <a:r>
              <a:rPr lang="en-US" dirty="0" smtClean="0"/>
              <a:t>Involving children in household responsibilities helps avoid boredom!  Have check off lists for periodic cleaning….  Pictures of organized cupboards, drawers, closets, room organization, etc… for them to follow, </a:t>
            </a:r>
            <a:r>
              <a:rPr lang="en-US" dirty="0" err="1" smtClean="0"/>
              <a:t>etc</a:t>
            </a:r>
            <a:endParaRPr lang="en-US" dirty="0" smtClean="0"/>
          </a:p>
          <a:p>
            <a:pPr marL="514350" indent="-514350">
              <a:buAutoNum type="arabicPeriod"/>
            </a:pPr>
            <a:endParaRPr lang="en-US" dirty="0"/>
          </a:p>
          <a:p>
            <a:pPr marL="0" indent="0">
              <a:buNone/>
            </a:pPr>
            <a:r>
              <a:rPr lang="en-US" dirty="0" smtClean="0"/>
              <a:t>Children need encouragement in work at home just as they need encouragement for schoolwork &amp; other things.  They develop skills by repetition.  With positive reinforcement, children learn skills that add to their sense of independence and broaden their abilities.  The result is a lasting contribution to their developing self-esteem.</a:t>
            </a:r>
            <a:endParaRPr lang="en-US" dirty="0"/>
          </a:p>
        </p:txBody>
      </p:sp>
    </p:spTree>
    <p:extLst>
      <p:ext uri="{BB962C8B-B14F-4D97-AF65-F5344CB8AC3E}">
        <p14:creationId xmlns:p14="http://schemas.microsoft.com/office/powerpoint/2010/main" val="1109840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Clutter:    </a:t>
            </a:r>
            <a:r>
              <a:rPr lang="en-US" sz="4000" b="0" cap="none" dirty="0" smtClean="0">
                <a:solidFill>
                  <a:prstClr val="black">
                    <a:lumMod val="50000"/>
                    <a:lumOff val="50000"/>
                  </a:prstClr>
                </a:solidFill>
                <a:ea typeface="+mn-ea"/>
                <a:cs typeface="+mn-cs"/>
              </a:rPr>
              <a:t>#1 obstacle to home management</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r>
              <a:rPr lang="en-US" sz="1600" b="1" dirty="0">
                <a:solidFill>
                  <a:schemeClr val="tx1">
                    <a:lumMod val="75000"/>
                    <a:lumOff val="25000"/>
                  </a:schemeClr>
                </a:solidFill>
              </a:rPr>
              <a:t>Creating Bright &amp; Cheerful Homes</a:t>
            </a:r>
          </a:p>
        </p:txBody>
      </p:sp>
      <p:sp>
        <p:nvSpPr>
          <p:cNvPr id="7" name="Oval 6"/>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1" name="Oval 10"/>
          <p:cNvSpPr/>
          <p:nvPr/>
        </p:nvSpPr>
        <p:spPr>
          <a:xfrm>
            <a:off x="6722328" y="21577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nvGrpSpPr>
          <p:cNvPr id="14" name="Group 13"/>
          <p:cNvGrpSpPr/>
          <p:nvPr/>
        </p:nvGrpSpPr>
        <p:grpSpPr>
          <a:xfrm>
            <a:off x="762000" y="1524000"/>
            <a:ext cx="2133600" cy="2784634"/>
            <a:chOff x="6324600" y="1587511"/>
            <a:chExt cx="2057400" cy="2708434"/>
          </a:xfrm>
        </p:grpSpPr>
        <p:sp>
          <p:nvSpPr>
            <p:cNvPr id="15" name="Oval 1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6" name="TextBox 15"/>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The Clutter Crisis</a:t>
              </a:r>
              <a:endParaRPr lang="en-US" sz="23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extLst>
      <p:ext uri="{BB962C8B-B14F-4D97-AF65-F5344CB8AC3E}">
        <p14:creationId xmlns:p14="http://schemas.microsoft.com/office/powerpoint/2010/main" val="559090584"/>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CLUTTER</a:t>
            </a:r>
            <a:br>
              <a:rPr lang="en-US" dirty="0" smtClean="0"/>
            </a:br>
            <a:r>
              <a:rPr lang="en-US" dirty="0"/>
              <a:t>	</a:t>
            </a:r>
            <a:r>
              <a:rPr lang="en-US" dirty="0" smtClean="0"/>
              <a:t>n. a disorderly state or litter</a:t>
            </a:r>
            <a:endParaRPr lang="en-US" dirty="0"/>
          </a:p>
        </p:txBody>
      </p:sp>
      <p:sp>
        <p:nvSpPr>
          <p:cNvPr id="3" name="Text Placeholder 2"/>
          <p:cNvSpPr>
            <a:spLocks noGrp="1"/>
          </p:cNvSpPr>
          <p:nvPr>
            <p:ph type="body" sz="quarter" idx="14"/>
          </p:nvPr>
        </p:nvSpPr>
        <p:spPr/>
        <p:txBody>
          <a:bodyPr/>
          <a:lstStyle/>
          <a:p>
            <a:r>
              <a:rPr lang="en-US" dirty="0" smtClean="0"/>
              <a:t># 1 obstacle for  home management</a:t>
            </a:r>
            <a:endParaRPr lang="en-US" dirty="0"/>
          </a:p>
        </p:txBody>
      </p:sp>
    </p:spTree>
    <p:extLst>
      <p:ext uri="{BB962C8B-B14F-4D97-AF65-F5344CB8AC3E}">
        <p14:creationId xmlns:p14="http://schemas.microsoft.com/office/powerpoint/2010/main" val="1597753969"/>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clutter?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the most common difficulty in maintaining  a clean and orderly home</a:t>
            </a:r>
          </a:p>
          <a:p>
            <a:r>
              <a:rPr lang="en-US" dirty="0" smtClean="0"/>
              <a:t>Clutter can be a health </a:t>
            </a:r>
            <a:r>
              <a:rPr lang="en-US" dirty="0" err="1" smtClean="0"/>
              <a:t>hazzard</a:t>
            </a:r>
            <a:endParaRPr lang="en-US" dirty="0" smtClean="0"/>
          </a:p>
          <a:p>
            <a:r>
              <a:rPr lang="en-US" dirty="0" smtClean="0"/>
              <a:t>With excessive clutter you can easily miss the beauty of your home</a:t>
            </a:r>
          </a:p>
          <a:p>
            <a:r>
              <a:rPr lang="en-US" dirty="0" smtClean="0"/>
              <a:t>Ultimately, the greatest disadvantage of clutter is discouragement!</a:t>
            </a:r>
          </a:p>
          <a:p>
            <a:r>
              <a:rPr lang="en-US" dirty="0" smtClean="0"/>
              <a:t>Any </a:t>
            </a:r>
            <a:r>
              <a:rPr lang="en-US" dirty="0" err="1" smtClean="0"/>
              <a:t>houskeeping</a:t>
            </a:r>
            <a:r>
              <a:rPr lang="en-US" dirty="0" smtClean="0"/>
              <a:t> job starts with removing clutter.</a:t>
            </a:r>
          </a:p>
          <a:p>
            <a:r>
              <a:rPr lang="en-US" dirty="0" smtClean="0"/>
              <a:t>Clearing out the clutter saves time and energy</a:t>
            </a:r>
            <a:endParaRPr lang="en-US" dirty="0"/>
          </a:p>
        </p:txBody>
      </p:sp>
    </p:spTree>
    <p:extLst>
      <p:ext uri="{BB962C8B-B14F-4D97-AF65-F5344CB8AC3E}">
        <p14:creationId xmlns:p14="http://schemas.microsoft.com/office/powerpoint/2010/main" val="2034155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 </a:t>
            </a:r>
            <a:r>
              <a:rPr lang="en-US" sz="7200" dirty="0" smtClean="0"/>
              <a:t>IS</a:t>
            </a:r>
            <a:r>
              <a:rPr lang="en-US" dirty="0" smtClean="0"/>
              <a:t> MORE!</a:t>
            </a:r>
            <a:endParaRPr lang="en-US" dirty="0"/>
          </a:p>
        </p:txBody>
      </p:sp>
      <p:sp>
        <p:nvSpPr>
          <p:cNvPr id="3" name="Text Placeholder 2"/>
          <p:cNvSpPr>
            <a:spLocks noGrp="1"/>
          </p:cNvSpPr>
          <p:nvPr>
            <p:ph type="body" sz="quarter" idx="14"/>
          </p:nvPr>
        </p:nvSpPr>
        <p:spPr/>
        <p:txBody>
          <a:bodyPr/>
          <a:lstStyle/>
          <a:p>
            <a:r>
              <a:rPr lang="en-US" dirty="0" smtClean="0"/>
              <a:t>MOTTO TO KEEP IN MIND…</a:t>
            </a:r>
            <a:endParaRPr lang="en-US" dirty="0"/>
          </a:p>
        </p:txBody>
      </p:sp>
    </p:spTree>
    <p:extLst>
      <p:ext uri="{BB962C8B-B14F-4D97-AF65-F5344CB8AC3E}">
        <p14:creationId xmlns:p14="http://schemas.microsoft.com/office/powerpoint/2010/main" val="885475991"/>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WHAT</a:t>
            </a:r>
            <a:r>
              <a:rPr lang="en-US" sz="4000" dirty="0">
                <a:latin typeface="+mj-lt"/>
              </a:rPr>
              <a:t> </a:t>
            </a:r>
            <a:r>
              <a:rPr lang="en-US" sz="4000" dirty="0" smtClean="0">
                <a:solidFill>
                  <a:schemeClr val="bg1">
                    <a:lumMod val="65000"/>
                  </a:schemeClr>
                </a:solidFill>
                <a:latin typeface="+mj-lt"/>
              </a:rPr>
              <a:t>we will cover</a:t>
            </a:r>
            <a:endParaRPr lang="en-US" sz="4000" dirty="0">
              <a:solidFill>
                <a:schemeClr val="bg1">
                  <a:lumMod val="65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Creating Bright &amp; Cheerful Homes</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Creating Systems</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p>
            <a:p>
              <a:pPr algn="ctr"/>
              <a:endParaRPr lang="en-US" dirty="0"/>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Delegating</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592766"/>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The Clutter Crisis</a:t>
              </a: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WILL THIS BE PHUN?</a:t>
            </a:r>
            <a:endParaRPr lang="en-US" dirty="0"/>
          </a:p>
        </p:txBody>
      </p:sp>
      <p:sp>
        <p:nvSpPr>
          <p:cNvPr id="3" name="Content Placeholder 2"/>
          <p:cNvSpPr>
            <a:spLocks noGrp="1"/>
          </p:cNvSpPr>
          <p:nvPr>
            <p:ph idx="1"/>
          </p:nvPr>
        </p:nvSpPr>
        <p:spPr/>
        <p:txBody>
          <a:bodyPr>
            <a:normAutofit/>
          </a:bodyPr>
          <a:lstStyle/>
          <a:p>
            <a:r>
              <a:rPr lang="en-US" dirty="0" smtClean="0"/>
              <a:t>AVOID CLUTTER BEFORE IT STARTS</a:t>
            </a:r>
          </a:p>
          <a:p>
            <a:r>
              <a:rPr lang="en-US" dirty="0" smtClean="0"/>
              <a:t>Before bringing something into the home think…  </a:t>
            </a:r>
            <a:r>
              <a:rPr lang="en-US" dirty="0" smtClean="0">
                <a:solidFill>
                  <a:schemeClr val="bg1">
                    <a:lumMod val="50000"/>
                  </a:schemeClr>
                </a:solidFill>
              </a:rPr>
              <a:t>these 4 simple ??? Will help you avoid clutter before it starts</a:t>
            </a:r>
            <a:r>
              <a:rPr lang="en-US" dirty="0" smtClean="0"/>
              <a:t>!</a:t>
            </a:r>
          </a:p>
          <a:p>
            <a:pPr marL="971550" lvl="1" indent="-514350">
              <a:buFont typeface="+mj-lt"/>
              <a:buAutoNum type="arabicPeriod"/>
            </a:pPr>
            <a:r>
              <a:rPr lang="en-US" dirty="0" smtClean="0"/>
              <a:t>Where will I </a:t>
            </a:r>
            <a:r>
              <a:rPr lang="en-US" b="1" dirty="0" smtClean="0"/>
              <a:t>P</a:t>
            </a:r>
            <a:r>
              <a:rPr lang="en-US" dirty="0" smtClean="0"/>
              <a:t>UT it?</a:t>
            </a:r>
          </a:p>
          <a:p>
            <a:pPr marL="971550" lvl="1" indent="-514350">
              <a:buFont typeface="+mj-lt"/>
              <a:buAutoNum type="arabicPeriod"/>
            </a:pPr>
            <a:r>
              <a:rPr lang="en-US" dirty="0" smtClean="0"/>
              <a:t>Do I already </a:t>
            </a:r>
            <a:r>
              <a:rPr lang="en-US" b="1" dirty="0" smtClean="0"/>
              <a:t>H</a:t>
            </a:r>
            <a:r>
              <a:rPr lang="en-US" dirty="0" smtClean="0"/>
              <a:t>AVE it?</a:t>
            </a:r>
          </a:p>
          <a:p>
            <a:pPr marL="971550" lvl="1" indent="-514350">
              <a:buFont typeface="+mj-lt"/>
              <a:buAutoNum type="arabicPeriod"/>
            </a:pPr>
            <a:r>
              <a:rPr lang="en-US" dirty="0" smtClean="0"/>
              <a:t>Will I </a:t>
            </a:r>
            <a:r>
              <a:rPr lang="en-US" b="1" dirty="0" smtClean="0"/>
              <a:t>U</a:t>
            </a:r>
            <a:r>
              <a:rPr lang="en-US" dirty="0" smtClean="0"/>
              <a:t>SE it?</a:t>
            </a:r>
          </a:p>
          <a:p>
            <a:pPr marL="971550" lvl="1" indent="-514350">
              <a:buFont typeface="+mj-lt"/>
              <a:buAutoNum type="arabicPeriod"/>
            </a:pPr>
            <a:r>
              <a:rPr lang="en-US" dirty="0" smtClean="0"/>
              <a:t>Do I </a:t>
            </a:r>
            <a:r>
              <a:rPr lang="en-US" b="1" dirty="0" smtClean="0"/>
              <a:t>N</a:t>
            </a:r>
            <a:r>
              <a:rPr lang="en-US" dirty="0" smtClean="0"/>
              <a:t>EED it?</a:t>
            </a:r>
          </a:p>
          <a:p>
            <a:pPr lvl="1"/>
            <a:endParaRPr lang="en-US" dirty="0" smtClean="0"/>
          </a:p>
          <a:p>
            <a:endParaRPr lang="en-US" dirty="0"/>
          </a:p>
        </p:txBody>
      </p:sp>
    </p:spTree>
    <p:extLst>
      <p:ext uri="{BB962C8B-B14F-4D97-AF65-F5344CB8AC3E}">
        <p14:creationId xmlns:p14="http://schemas.microsoft.com/office/powerpoint/2010/main" val="889179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458200" cy="685800"/>
          </a:xfrm>
        </p:spPr>
        <p:txBody>
          <a:bodyPr/>
          <a:lstStyle/>
          <a:p>
            <a:r>
              <a:rPr lang="en-US" dirty="0" smtClean="0"/>
              <a:t>CLUTTER CURE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CHOOSE 1 AREA TO DE-CLUTTER AT A TIME.</a:t>
            </a:r>
          </a:p>
          <a:p>
            <a:pPr marL="0" indent="0">
              <a:buNone/>
            </a:pPr>
            <a:endParaRPr lang="en-US" dirty="0" smtClean="0"/>
          </a:p>
          <a:p>
            <a:pPr marL="914400" lvl="1" indent="-514350">
              <a:buFont typeface="Arial"/>
              <a:buChar char="•"/>
            </a:pPr>
            <a:r>
              <a:rPr lang="en-US" dirty="0" smtClean="0"/>
              <a:t>Ask self, what area of my home bothers me or someone else the most…. Start there… or start in your room!  </a:t>
            </a:r>
          </a:p>
          <a:p>
            <a:pPr marL="914400" lvl="1" indent="-514350">
              <a:buFont typeface="Arial"/>
              <a:buChar char="•"/>
            </a:pPr>
            <a:r>
              <a:rPr lang="en-US" dirty="0" smtClean="0"/>
              <a:t>Make it a specific, contained area...</a:t>
            </a:r>
            <a:endParaRPr lang="en-US" dirty="0"/>
          </a:p>
        </p:txBody>
      </p:sp>
    </p:spTree>
    <p:extLst>
      <p:ext uri="{BB962C8B-B14F-4D97-AF65-F5344CB8AC3E}">
        <p14:creationId xmlns:p14="http://schemas.microsoft.com/office/powerpoint/2010/main" val="894795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458200" cy="685800"/>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sz="3000" b="0" kern="1200">
                <a:solidFill>
                  <a:schemeClr val="tx1">
                    <a:lumMod val="85000"/>
                    <a:lumOff val="15000"/>
                  </a:schemeClr>
                </a:solidFill>
                <a:latin typeface="+mj-lt"/>
                <a:ea typeface="+mj-ea"/>
                <a:cs typeface="+mj-cs"/>
              </a:defRPr>
            </a:lvl1pPr>
          </a:lstStyle>
          <a:p>
            <a:r>
              <a:rPr lang="en-US" dirty="0" smtClean="0"/>
              <a:t>CLUTTER CURE</a:t>
            </a:r>
            <a:endParaRPr lang="en-US" dirty="0"/>
          </a:p>
        </p:txBody>
      </p:sp>
      <p:sp>
        <p:nvSpPr>
          <p:cNvPr id="5" name="Content Placeholder 2"/>
          <p:cNvSpPr txBox="1">
            <a:spLocks/>
          </p:cNvSpPr>
          <p:nvPr/>
        </p:nvSpPr>
        <p:spPr>
          <a:xfrm>
            <a:off x="533400" y="16764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2.  VISUALIZE AREA “UNCLUTTERED”</a:t>
            </a:r>
          </a:p>
          <a:p>
            <a:pPr marL="914400" lvl="1" indent="-514350">
              <a:buFont typeface="Arial"/>
              <a:buChar char="•"/>
            </a:pPr>
            <a:r>
              <a:rPr lang="en-US" dirty="0" smtClean="0"/>
              <a:t>Create a mental picture of what the area will look like when it is clutter free</a:t>
            </a:r>
          </a:p>
          <a:p>
            <a:pPr marL="914400" lvl="1" indent="-514350">
              <a:buFont typeface="Arial"/>
              <a:buChar char="•"/>
            </a:pPr>
            <a:r>
              <a:rPr lang="en-US" dirty="0" smtClean="0"/>
              <a:t>Review this vision whenever you want to de-clutter.</a:t>
            </a:r>
            <a:endParaRPr lang="en-US" dirty="0"/>
          </a:p>
        </p:txBody>
      </p:sp>
    </p:spTree>
    <p:extLst>
      <p:ext uri="{BB962C8B-B14F-4D97-AF65-F5344CB8AC3E}">
        <p14:creationId xmlns:p14="http://schemas.microsoft.com/office/powerpoint/2010/main" val="460202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458200" cy="685800"/>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sz="3000" b="0" kern="1200">
                <a:solidFill>
                  <a:schemeClr val="tx1">
                    <a:lumMod val="85000"/>
                    <a:lumOff val="15000"/>
                  </a:schemeClr>
                </a:solidFill>
                <a:latin typeface="+mj-lt"/>
                <a:ea typeface="+mj-ea"/>
                <a:cs typeface="+mj-cs"/>
              </a:defRPr>
            </a:lvl1pPr>
          </a:lstStyle>
          <a:p>
            <a:r>
              <a:rPr lang="en-US" dirty="0" smtClean="0"/>
              <a:t>CLUTTER CURE</a:t>
            </a:r>
            <a:endParaRPr lang="en-US" dirty="0"/>
          </a:p>
        </p:txBody>
      </p:sp>
      <p:sp>
        <p:nvSpPr>
          <p:cNvPr id="5" name="Content Placeholder 2"/>
          <p:cNvSpPr txBox="1">
            <a:spLocks/>
          </p:cNvSpPr>
          <p:nvPr/>
        </p:nvSpPr>
        <p:spPr>
          <a:xfrm>
            <a:off x="533400" y="16764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3.  WORK IN MANAGEABLE CHUNKS OF TIME</a:t>
            </a:r>
          </a:p>
          <a:p>
            <a:pPr marL="914400" lvl="1" indent="-514350">
              <a:buFont typeface="Arial"/>
              <a:buChar char="•"/>
            </a:pPr>
            <a:r>
              <a:rPr lang="en-US" dirty="0" smtClean="0"/>
              <a:t>Dividing task into manageable chinks helps avoid discouragement.  Set a timer!!! </a:t>
            </a:r>
            <a:r>
              <a:rPr lang="en-US" dirty="0" err="1" smtClean="0"/>
              <a:t>Ie</a:t>
            </a:r>
            <a:r>
              <a:rPr lang="en-US" dirty="0" smtClean="0"/>
              <a:t> 15 minutes.</a:t>
            </a:r>
          </a:p>
          <a:p>
            <a:pPr marL="914400" lvl="1" indent="-514350">
              <a:buFont typeface="Arial"/>
              <a:buChar char="•"/>
            </a:pPr>
            <a:r>
              <a:rPr lang="en-US" dirty="0" smtClean="0"/>
              <a:t>Some people work from the easiest task to the most difficult and others do the opposite.  What works for you?</a:t>
            </a:r>
          </a:p>
          <a:p>
            <a:pPr marL="914400" lvl="1" indent="-514350">
              <a:buFont typeface="Arial"/>
              <a:buChar char="•"/>
            </a:pPr>
            <a:r>
              <a:rPr lang="en-US" dirty="0" smtClean="0"/>
              <a:t>FOCUS!!!!  Avoid getting dispersed and moving to something else.</a:t>
            </a:r>
            <a:endParaRPr lang="en-US" dirty="0"/>
          </a:p>
        </p:txBody>
      </p:sp>
    </p:spTree>
    <p:extLst>
      <p:ext uri="{BB962C8B-B14F-4D97-AF65-F5344CB8AC3E}">
        <p14:creationId xmlns:p14="http://schemas.microsoft.com/office/powerpoint/2010/main" val="3530232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Mindset for success: </a:t>
            </a:r>
            <a:r>
              <a:rPr lang="en-US" sz="4000" b="0" cap="none" dirty="0" smtClean="0">
                <a:solidFill>
                  <a:prstClr val="black">
                    <a:lumMod val="50000"/>
                    <a:lumOff val="50000"/>
                  </a:prstClr>
                </a:solidFill>
                <a:ea typeface="+mn-ea"/>
                <a:cs typeface="+mn-cs"/>
              </a:rPr>
              <a:t>Be positive, enjoy your home, do it for “love”</a:t>
            </a:r>
            <a:endParaRPr lang="en-US" sz="2800" dirty="0"/>
          </a:p>
        </p:txBody>
      </p:sp>
      <p:sp>
        <p:nvSpPr>
          <p:cNvPr id="5" name="Text Placeholder 4"/>
          <p:cNvSpPr>
            <a:spLocks noGrp="1"/>
          </p:cNvSpPr>
          <p:nvPr>
            <p:ph type="body" idx="1"/>
          </p:nvPr>
        </p:nvSpPr>
        <p:spPr/>
        <p:txBody>
          <a:bodyPr/>
          <a:lstStyle/>
          <a:p>
            <a:r>
              <a:rPr lang="en-US" sz="1600" b="1" dirty="0">
                <a:solidFill>
                  <a:schemeClr val="tx1">
                    <a:lumMod val="75000"/>
                    <a:lumOff val="25000"/>
                  </a:schemeClr>
                </a:solidFill>
              </a:rPr>
              <a:t>Creating Bright &amp; Cheerful Homes</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
        <p:nvSpPr>
          <p:cNvPr id="7" name="TextBox 6"/>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Creating Systems</a:t>
            </a:r>
            <a:endParaRPr lang="en-US" sz="2400" b="1" dirty="0">
              <a:solidFill>
                <a:schemeClr val="bg1"/>
              </a:solidFill>
              <a:effectLst>
                <a:outerShdw blurRad="50800" dist="25400" dir="5400000" algn="t" rotWithShape="0">
                  <a:prstClr val="black">
                    <a:alpha val="15000"/>
                  </a:prst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124200"/>
            <a:ext cx="7086600" cy="1447800"/>
          </a:xfrm>
        </p:spPr>
        <p:txBody>
          <a:bodyPr>
            <a:normAutofit/>
          </a:bodyPr>
          <a:lstStyle/>
          <a:p>
            <a:r>
              <a:rPr lang="en-US" sz="2400" i="1" dirty="0">
                <a:latin typeface="Times New Roman" pitchFamily="18" charset="0"/>
                <a:cs typeface="Times New Roman" pitchFamily="18" charset="0"/>
              </a:rPr>
              <a:t>“My daughters, this </a:t>
            </a:r>
            <a:r>
              <a:rPr lang="en-US" sz="2400" b="1" i="1" dirty="0">
                <a:latin typeface="Times New Roman" pitchFamily="18" charset="0"/>
                <a:cs typeface="Times New Roman" pitchFamily="18" charset="0"/>
              </a:rPr>
              <a:t>hidden work </a:t>
            </a:r>
            <a:r>
              <a:rPr lang="en-US" sz="2400" i="1" dirty="0">
                <a:latin typeface="Times New Roman" pitchFamily="18" charset="0"/>
                <a:cs typeface="Times New Roman" pitchFamily="18" charset="0"/>
              </a:rPr>
              <a:t>of yours, in humble tasks, is a </a:t>
            </a:r>
            <a:r>
              <a:rPr lang="en-US" sz="2400" b="1" i="1" dirty="0">
                <a:latin typeface="Times New Roman" pitchFamily="18" charset="0"/>
                <a:cs typeface="Times New Roman" pitchFamily="18" charset="0"/>
              </a:rPr>
              <a:t>great means of sanctification </a:t>
            </a:r>
            <a:r>
              <a:rPr lang="en-US" sz="2400" i="1" dirty="0">
                <a:latin typeface="Times New Roman" pitchFamily="18" charset="0"/>
                <a:cs typeface="Times New Roman" pitchFamily="18" charset="0"/>
              </a:rPr>
              <a:t>and of </a:t>
            </a:r>
            <a:r>
              <a:rPr lang="en-US" sz="2400" i="1" dirty="0" smtClean="0">
                <a:latin typeface="Times New Roman" pitchFamily="18" charset="0"/>
                <a:cs typeface="Times New Roman" pitchFamily="18" charset="0"/>
              </a:rPr>
              <a:t>formation”				St. </a:t>
            </a:r>
            <a:r>
              <a:rPr lang="en-US" sz="2400" i="1" dirty="0" err="1" smtClean="0">
                <a:latin typeface="Times New Roman" pitchFamily="18" charset="0"/>
                <a:cs typeface="Times New Roman" pitchFamily="18" charset="0"/>
              </a:rPr>
              <a:t>Josemaria</a:t>
            </a:r>
            <a:endParaRPr lang="en-US" sz="2400" i="1" dirty="0">
              <a:latin typeface="Times New Roman" pitchFamily="18" charset="0"/>
              <a:cs typeface="Times New Roman" pitchFamily="18" charset="0"/>
            </a:endParaRPr>
          </a:p>
        </p:txBody>
      </p:sp>
      <p:sp>
        <p:nvSpPr>
          <p:cNvPr id="3" name="Text Placeholder 2"/>
          <p:cNvSpPr>
            <a:spLocks noGrp="1"/>
          </p:cNvSpPr>
          <p:nvPr>
            <p:ph type="body" sz="quarter" idx="14"/>
          </p:nvPr>
        </p:nvSpPr>
        <p:spPr>
          <a:xfrm>
            <a:off x="914400" y="685800"/>
            <a:ext cx="8229600" cy="457200"/>
          </a:xfrm>
        </p:spPr>
        <p:txBody>
          <a:bodyPr>
            <a:normAutofit fontScale="92500"/>
          </a:bodyPr>
          <a:lstStyle/>
          <a:p>
            <a:r>
              <a:rPr lang="en-US" dirty="0" smtClean="0">
                <a:solidFill>
                  <a:prstClr val="white">
                    <a:lumMod val="65000"/>
                  </a:prstClr>
                </a:solidFill>
              </a:rPr>
              <a:t>The home is a school of virtue where the personality &amp; character of children is forged.</a:t>
            </a:r>
            <a:endParaRPr lang="en-US" dirty="0">
              <a:solidFill>
                <a:prstClr val="white">
                  <a:lumMod val="65000"/>
                </a:prstClr>
              </a:solidFill>
            </a:endParaRP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par>
    </p:tnLst>
    <p:bldLst>
      <p:bldP spid="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REALITY CHECK…</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Your reality check can help you…</a:t>
            </a:r>
          </a:p>
          <a:p>
            <a:pPr>
              <a:buBlip>
                <a:blip r:embed="rId2"/>
              </a:buBlip>
            </a:pPr>
            <a:r>
              <a:rPr lang="en-US" dirty="0" smtClean="0"/>
              <a:t>Understand why housework can be a challenge… it’s not just your imagination!</a:t>
            </a:r>
          </a:p>
          <a:p>
            <a:pPr>
              <a:buBlip>
                <a:blip r:embed="rId2"/>
              </a:buBlip>
            </a:pPr>
            <a:r>
              <a:rPr lang="en-US" dirty="0" smtClean="0"/>
              <a:t>Realize that you can make simple changes that can make a big difference.</a:t>
            </a:r>
          </a:p>
          <a:p>
            <a:pPr>
              <a:buBlip>
                <a:blip r:embed="rId2"/>
              </a:buBlip>
            </a:pPr>
            <a:r>
              <a:rPr lang="en-US" dirty="0" err="1" smtClean="0"/>
              <a:t>Shedule</a:t>
            </a:r>
            <a:r>
              <a:rPr lang="en-US" dirty="0" smtClean="0"/>
              <a:t> your priorities more realistically – these realities are often “time-gluttons.”</a:t>
            </a:r>
          </a:p>
          <a:p>
            <a:pPr>
              <a:buBlip>
                <a:blip r:embed="rId2"/>
              </a:buBlip>
            </a:pPr>
            <a:r>
              <a:rPr lang="en-US" dirty="0" smtClean="0"/>
              <a:t>Reduce guilt and stress – these are real factors that take time and energy to manage.</a:t>
            </a:r>
            <a:endParaRPr lang="en-US" dirty="0"/>
          </a:p>
        </p:txBody>
      </p:sp>
    </p:spTree>
    <p:extLst>
      <p:ext uri="{BB962C8B-B14F-4D97-AF65-F5344CB8AC3E}">
        <p14:creationId xmlns:p14="http://schemas.microsoft.com/office/powerpoint/2010/main" val="2549622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REALITY CHECK….   Analyze the human and physical factors in your home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05127065"/>
              </p:ext>
            </p:extLst>
          </p:nvPr>
        </p:nvGraphicFramePr>
        <p:xfrm>
          <a:off x="457200" y="1101607"/>
          <a:ext cx="8229600" cy="4841993"/>
        </p:xfrm>
        <a:graphic>
          <a:graphicData uri="http://schemas.openxmlformats.org/drawingml/2006/table">
            <a:tbl>
              <a:tblPr firstRow="1" bandRow="1">
                <a:tableStyleId>{9DCAF9ED-07DC-4A11-8D7F-57B35C25682E}</a:tableStyleId>
              </a:tblPr>
              <a:tblGrid>
                <a:gridCol w="2819400"/>
                <a:gridCol w="304800"/>
                <a:gridCol w="1828800"/>
                <a:gridCol w="3276600"/>
              </a:tblGrid>
              <a:tr h="574793">
                <a:tc>
                  <a:txBody>
                    <a:bodyPr/>
                    <a:lstStyle/>
                    <a:p>
                      <a:r>
                        <a:rPr lang="en-US" sz="1400" dirty="0" smtClean="0"/>
                        <a:t>HUMAN REALITIES</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TRUE</a:t>
                      </a:r>
                      <a:endParaRPr lang="en-US" sz="1400" dirty="0"/>
                    </a:p>
                  </a:txBody>
                  <a:tcPr vert="vert27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I would like</a:t>
                      </a:r>
                      <a:r>
                        <a:rPr lang="en-US" sz="1400" baseline="0" dirty="0" smtClean="0"/>
                        <a:t> to or I can change this  Y/N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smtClean="0"/>
                        <a:t>One way to change this would be….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Only worker in the home (me!)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High usage or occupancy</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Individuals needing greater care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High rates of interruption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Lack</a:t>
                      </a:r>
                      <a:r>
                        <a:rPr lang="en-US" sz="1400" baseline="0" dirty="0" smtClean="0"/>
                        <a:t> of knowledge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Insufficient</a:t>
                      </a:r>
                      <a:r>
                        <a:rPr lang="en-US" sz="1400" baseline="0" dirty="0" smtClean="0"/>
                        <a:t> time available</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High tendency to clutter</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b="1" i="0" dirty="0" smtClean="0"/>
                        <a:t>PHYSICAL</a:t>
                      </a:r>
                      <a:r>
                        <a:rPr lang="en-US" sz="1400" b="1" i="0" baseline="0" dirty="0" smtClean="0"/>
                        <a:t> FACTORS</a:t>
                      </a:r>
                      <a:endParaRPr lang="en-US" sz="1400" b="1" i="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Surfaces</a:t>
                      </a:r>
                      <a:r>
                        <a:rPr lang="en-US" sz="1400" baseline="0" dirty="0" smtClean="0"/>
                        <a:t> are more than 15 </a:t>
                      </a:r>
                      <a:r>
                        <a:rPr lang="en-US" sz="1400" baseline="0" dirty="0" err="1" smtClean="0"/>
                        <a:t>yrs</a:t>
                      </a:r>
                      <a:r>
                        <a:rPr lang="en-US" sz="1400" baseline="0" dirty="0" smtClean="0"/>
                        <a:t> old</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Little or no equipment</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Windows</a:t>
                      </a:r>
                      <a:r>
                        <a:rPr lang="en-US" sz="1400" baseline="0" dirty="0" smtClean="0"/>
                        <a:t> &amp; doors not weather tight</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Poor heating/AC</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Many furnishings</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3492">
                <a:tc>
                  <a:txBody>
                    <a:bodyPr/>
                    <a:lstStyle/>
                    <a:p>
                      <a:r>
                        <a:rPr lang="en-US" sz="1400" dirty="0" smtClean="0"/>
                        <a:t>Pets &amp; plants</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287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Each home is unique.  What works for your neighbor, mom, sister, friend may not work the same for you.  Our homes are very personal and our individual personalities have an important influence on the home environment we create.</a:t>
            </a:r>
            <a:endParaRPr lang="en-US" sz="2000" dirty="0"/>
          </a:p>
        </p:txBody>
      </p:sp>
      <p:sp>
        <p:nvSpPr>
          <p:cNvPr id="3" name="Text Placeholder 2"/>
          <p:cNvSpPr>
            <a:spLocks noGrp="1"/>
          </p:cNvSpPr>
          <p:nvPr>
            <p:ph type="body" sz="quarter" idx="14"/>
          </p:nvPr>
        </p:nvSpPr>
        <p:spPr>
          <a:xfrm>
            <a:off x="1219200" y="664780"/>
            <a:ext cx="7620000" cy="402020"/>
          </a:xfrm>
        </p:spPr>
        <p:txBody>
          <a:bodyPr>
            <a:normAutofit/>
          </a:bodyPr>
          <a:lstStyle/>
          <a:p>
            <a:r>
              <a:rPr lang="en-US" dirty="0" smtClean="0"/>
              <a:t>PATH….   Personal Approaches to Home Management</a:t>
            </a:r>
            <a:endParaRPr lang="en-US" dirty="0"/>
          </a:p>
        </p:txBody>
      </p:sp>
      <p:sp>
        <p:nvSpPr>
          <p:cNvPr id="4" name="TextBox 3"/>
          <p:cNvSpPr txBox="1"/>
          <p:nvPr/>
        </p:nvSpPr>
        <p:spPr>
          <a:xfrm>
            <a:off x="1600200" y="5269468"/>
            <a:ext cx="7010400" cy="369332"/>
          </a:xfrm>
          <a:prstGeom prst="rect">
            <a:avLst/>
          </a:prstGeom>
          <a:noFill/>
        </p:spPr>
        <p:txBody>
          <a:bodyPr wrap="square" rtlCol="0">
            <a:spAutoFit/>
            <a:scene3d>
              <a:camera prst="orthographicFront"/>
              <a:lightRig rig="soft" dir="t">
                <a:rot lat="0" lon="0" rev="10800000"/>
              </a:lightRig>
            </a:scene3d>
            <a:sp3d>
              <a:contourClr>
                <a:srgbClr val="DDDDDD"/>
              </a:contourClr>
            </a:sp3d>
          </a:bodyPr>
          <a:lstStyle/>
          <a:p>
            <a:pPr algn="r"/>
            <a:r>
              <a:rPr lang="en-US" b="1" i="1" spc="150" dirty="0" smtClean="0">
                <a:ln w="11430"/>
                <a:solidFill>
                  <a:schemeClr val="bg1"/>
                </a:solidFill>
                <a:effectLst/>
              </a:rPr>
              <a:t>Self-knowledge is the beginning of self-improvement</a:t>
            </a:r>
            <a:r>
              <a:rPr lang="en-US" b="1" spc="150" dirty="0" smtClean="0">
                <a:ln w="11430"/>
                <a:solidFill>
                  <a:schemeClr val="bg1"/>
                </a:solidFill>
                <a:effectLst/>
              </a:rPr>
              <a:t>.</a:t>
            </a:r>
            <a:endParaRPr lang="en-US" b="1" spc="150" dirty="0">
              <a:ln w="11430"/>
              <a:solidFill>
                <a:schemeClr val="bg1"/>
              </a:solidFill>
              <a:effectLst/>
            </a:endParaRPr>
          </a:p>
        </p:txBody>
      </p:sp>
    </p:spTree>
    <p:extLst>
      <p:ext uri="{BB962C8B-B14F-4D97-AF65-F5344CB8AC3E}">
        <p14:creationId xmlns:p14="http://schemas.microsoft.com/office/powerpoint/2010/main" val="2916710897"/>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sp>
        <p:nvSpPr>
          <p:cNvPr id="4" name="TextBox 3"/>
          <p:cNvSpPr txBox="1"/>
          <p:nvPr/>
        </p:nvSpPr>
        <p:spPr>
          <a:xfrm>
            <a:off x="1295400" y="2286000"/>
            <a:ext cx="7229475" cy="461665"/>
          </a:xfrm>
          <a:prstGeom prst="rect">
            <a:avLst/>
          </a:prstGeom>
          <a:noFill/>
        </p:spPr>
        <p:txBody>
          <a:bodyPr wrap="square" rtlCol="0" anchor="b" anchorCtr="0">
            <a:normAutofit/>
          </a:bodyPr>
          <a:lstStyle/>
          <a:p>
            <a:r>
              <a:rPr lang="en-US" sz="2400" dirty="0" smtClean="0">
                <a:solidFill>
                  <a:prstClr val="black">
                    <a:lumMod val="50000"/>
                    <a:lumOff val="50000"/>
                  </a:prstClr>
                </a:solidFill>
              </a:rPr>
              <a:t>The positive and negative aspects of …</a:t>
            </a:r>
            <a:endParaRPr lang="en-US" sz="2400" dirty="0">
              <a:solidFill>
                <a:prstClr val="black">
                  <a:lumMod val="50000"/>
                  <a:lumOff val="50000"/>
                </a:prstClr>
              </a:solidFill>
            </a:endParaRPr>
          </a:p>
        </p:txBody>
      </p:sp>
      <p:sp>
        <p:nvSpPr>
          <p:cNvPr id="7" name="Title 6"/>
          <p:cNvSpPr>
            <a:spLocks noGrp="1"/>
          </p:cNvSpPr>
          <p:nvPr>
            <p:ph type="title"/>
          </p:nvPr>
        </p:nvSpPr>
        <p:spPr>
          <a:xfrm>
            <a:off x="2057400" y="2514600"/>
            <a:ext cx="6629400" cy="1200329"/>
          </a:xfrm>
        </p:spPr>
        <p:txBody>
          <a:bodyPr wrap="square" tIns="0" bIns="0" anchor="t" anchorCtr="0">
            <a:normAutofit/>
          </a:bodyPr>
          <a:lstStyle/>
          <a:p>
            <a:r>
              <a:rPr lang="en-US" sz="7800" b="1" dirty="0" smtClean="0">
                <a:solidFill>
                  <a:prstClr val="black">
                    <a:lumMod val="85000"/>
                    <a:lumOff val="15000"/>
                  </a:prstClr>
                </a:solidFill>
                <a:latin typeface="+mn-lt"/>
              </a:rPr>
              <a:t>COMPARING!</a:t>
            </a:r>
            <a:endParaRPr lang="en-US" sz="7800" dirty="0">
              <a:latin typeface="+mn-lt"/>
            </a:endParaRPr>
          </a:p>
        </p:txBody>
      </p:sp>
      <p:sp>
        <p:nvSpPr>
          <p:cNvPr id="2" name="TextBox 1"/>
          <p:cNvSpPr txBox="1"/>
          <p:nvPr/>
        </p:nvSpPr>
        <p:spPr>
          <a:xfrm>
            <a:off x="228600" y="3657600"/>
            <a:ext cx="8770663" cy="369332"/>
          </a:xfrm>
          <a:prstGeom prst="rect">
            <a:avLst/>
          </a:prstGeom>
          <a:noFill/>
        </p:spPr>
        <p:txBody>
          <a:bodyPr wrap="none" rtlCol="0">
            <a:spAutoFit/>
          </a:bodyPr>
          <a:lstStyle/>
          <a:p>
            <a:r>
              <a:rPr lang="en-US" dirty="0" smtClean="0"/>
              <a:t>Do you get discouraged</a:t>
            </a:r>
            <a:r>
              <a:rPr lang="en-US" dirty="0" smtClean="0">
                <a:solidFill>
                  <a:schemeClr val="accent2"/>
                </a:solidFill>
              </a:rPr>
              <a:t>, envious</a:t>
            </a:r>
            <a:r>
              <a:rPr lang="en-US" dirty="0" smtClean="0">
                <a:solidFill>
                  <a:schemeClr val="accent2">
                    <a:lumMod val="60000"/>
                    <a:lumOff val="40000"/>
                  </a:schemeClr>
                </a:solidFill>
              </a:rPr>
              <a:t>,</a:t>
            </a:r>
            <a:r>
              <a:rPr lang="en-US" dirty="0" smtClean="0"/>
              <a:t> motivated to imitate, or do you dismiss her as unrealistic?</a:t>
            </a:r>
            <a:endParaRPr lang="en-US" dirty="0"/>
          </a:p>
        </p:txBody>
      </p:sp>
      <p:sp>
        <p:nvSpPr>
          <p:cNvPr id="6" name="TextBox 5"/>
          <p:cNvSpPr txBox="1"/>
          <p:nvPr/>
        </p:nvSpPr>
        <p:spPr>
          <a:xfrm>
            <a:off x="1280721" y="4114800"/>
            <a:ext cx="7558479" cy="1477328"/>
          </a:xfrm>
          <a:prstGeom prst="rect">
            <a:avLst/>
          </a:prstGeom>
          <a:noFill/>
        </p:spPr>
        <p:txBody>
          <a:bodyPr wrap="none" rtlCol="0">
            <a:spAutoFit/>
          </a:bodyPr>
          <a:lstStyle/>
          <a:p>
            <a:pPr marL="285750" indent="-285750">
              <a:buFont typeface="Arial"/>
              <a:buChar char="•"/>
            </a:pPr>
            <a:r>
              <a:rPr lang="en-US" dirty="0" smtClean="0"/>
              <a:t>Try to learn what makes her effective…</a:t>
            </a:r>
          </a:p>
          <a:p>
            <a:pPr marL="285750" indent="-285750">
              <a:buFont typeface="Arial"/>
              <a:buChar char="•"/>
            </a:pPr>
            <a:r>
              <a:rPr lang="en-US" dirty="0" smtClean="0"/>
              <a:t>Adapt what works for others to your own personal style &amp; family  needs</a:t>
            </a:r>
          </a:p>
          <a:p>
            <a:pPr marL="285750" indent="-285750">
              <a:buFont typeface="Arial"/>
              <a:buChar char="•"/>
            </a:pPr>
            <a:r>
              <a:rPr lang="en-US" dirty="0" smtClean="0"/>
              <a:t>Don’t let unrealistic comparisons discourage you.</a:t>
            </a:r>
          </a:p>
          <a:p>
            <a:pPr marL="285750" indent="-285750">
              <a:buFont typeface="Arial"/>
              <a:buChar char="•"/>
            </a:pPr>
            <a:r>
              <a:rPr lang="en-US" dirty="0" smtClean="0"/>
              <a:t>Recognize strengths and discover ways to learn new skills that fit your style.</a:t>
            </a:r>
          </a:p>
          <a:p>
            <a:pPr marL="285750" indent="-285750">
              <a:buFont typeface="Arial"/>
              <a:buChar char="•"/>
            </a:pPr>
            <a:r>
              <a:rPr lang="en-US" dirty="0" smtClean="0"/>
              <a:t>Be willing to try new approaches.</a:t>
            </a:r>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867" y="1371600"/>
            <a:ext cx="7010400" cy="4267200"/>
          </a:xfrm>
        </p:spPr>
        <p:txBody>
          <a:bodyPr>
            <a:noAutofit/>
          </a:bodyPr>
          <a:lstStyle/>
          <a:p>
            <a:pPr marL="342900" indent="-342900">
              <a:buClr>
                <a:srgbClr val="FFFF00"/>
              </a:buClr>
              <a:buFont typeface="Lucida Grande"/>
              <a:buChar char="✽"/>
            </a:pPr>
            <a:r>
              <a:rPr lang="en-US" sz="2400" dirty="0" smtClean="0"/>
              <a:t>On your marriage?</a:t>
            </a:r>
            <a:r>
              <a:rPr lang="en-US" sz="2400" dirty="0"/>
              <a:t/>
            </a:r>
            <a:br>
              <a:rPr lang="en-US" sz="2400" dirty="0"/>
            </a:br>
            <a:r>
              <a:rPr lang="en-US" sz="2400" dirty="0" smtClean="0"/>
              <a:t/>
            </a:r>
            <a:br>
              <a:rPr lang="en-US" sz="2400" dirty="0" smtClean="0"/>
            </a:br>
            <a:r>
              <a:rPr lang="en-US" sz="2400" dirty="0" smtClean="0"/>
              <a:t>On your children’s growth &amp; development?</a:t>
            </a:r>
            <a:br>
              <a:rPr lang="en-US" sz="2400" dirty="0" smtClean="0"/>
            </a:br>
            <a:r>
              <a:rPr lang="en-US" sz="2400" dirty="0" smtClean="0"/>
              <a:t/>
            </a:r>
            <a:br>
              <a:rPr lang="en-US" sz="2400" dirty="0" smtClean="0"/>
            </a:br>
            <a:r>
              <a:rPr lang="en-US" sz="2400" dirty="0" smtClean="0"/>
              <a:t>On your daily satisfaction &amp; peace of mind?</a:t>
            </a:r>
            <a:br>
              <a:rPr lang="en-US" sz="2400" dirty="0" smtClean="0"/>
            </a:br>
            <a:r>
              <a:rPr lang="en-US" sz="2400" dirty="0" smtClean="0"/>
              <a:t/>
            </a:r>
            <a:br>
              <a:rPr lang="en-US" sz="2400" dirty="0" smtClean="0"/>
            </a:br>
            <a:r>
              <a:rPr lang="en-US" sz="2400" dirty="0" smtClean="0"/>
              <a:t>On your daily effectiveness @ work &amp; other commitments</a:t>
            </a:r>
            <a:br>
              <a:rPr lang="en-US" sz="2400" dirty="0" smtClean="0"/>
            </a:br>
            <a:endParaRPr lang="en-US" sz="2400" dirty="0"/>
          </a:p>
        </p:txBody>
      </p:sp>
      <p:sp>
        <p:nvSpPr>
          <p:cNvPr id="3" name="Text Placeholder 2"/>
          <p:cNvSpPr>
            <a:spLocks noGrp="1"/>
          </p:cNvSpPr>
          <p:nvPr>
            <p:ph type="body" sz="quarter" idx="14"/>
          </p:nvPr>
        </p:nvSpPr>
        <p:spPr>
          <a:xfrm>
            <a:off x="990600" y="664780"/>
            <a:ext cx="7848600" cy="478220"/>
          </a:xfrm>
        </p:spPr>
        <p:txBody>
          <a:bodyPr>
            <a:normAutofit/>
          </a:bodyPr>
          <a:lstStyle/>
          <a:p>
            <a:r>
              <a:rPr lang="en-US" dirty="0" smtClean="0"/>
              <a:t>WHAT IS THE REAL IMPACT YOUR HOME ENVIRONMENT HAS….</a:t>
            </a:r>
            <a:endParaRPr lang="en-US" dirty="0"/>
          </a:p>
        </p:txBody>
      </p:sp>
    </p:spTree>
    <p:extLst>
      <p:ext uri="{BB962C8B-B14F-4D97-AF65-F5344CB8AC3E}">
        <p14:creationId xmlns:p14="http://schemas.microsoft.com/office/powerpoint/2010/main" val="3202890339"/>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1040</Words>
  <Application>Microsoft Office PowerPoint</Application>
  <PresentationFormat>On-screen Show (4:3)</PresentationFormat>
  <Paragraphs>163</Paragraphs>
  <Slides>23</Slides>
  <Notes>10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Introducing PowerPoint 2011</vt:lpstr>
      <vt:lpstr>introducing HOUSEKEEPING 101</vt:lpstr>
      <vt:lpstr>PowerPoint Presentation</vt:lpstr>
      <vt:lpstr>Mindset for success: Be positive, enjoy your home, do it for “love”</vt:lpstr>
      <vt:lpstr>“My daughters, this hidden work of yours, in humble tasks, is a great means of sanctification and of formation”    St. Josemaria</vt:lpstr>
      <vt:lpstr>REALITY CHECK…</vt:lpstr>
      <vt:lpstr>REALITY CHECK….   Analyze the human and physical factors in your home</vt:lpstr>
      <vt:lpstr>Each home is unique.  What works for your neighbor, mom, sister, friend may not work the same for you.  Our homes are very personal and our individual personalities have an important influence on the home environment we create.</vt:lpstr>
      <vt:lpstr>COMPARING!</vt:lpstr>
      <vt:lpstr>On your marriage?  On your children’s growth &amp; development?  On your daily satisfaction &amp; peace of mind?  On your daily effectiveness @ work &amp; other commitments </vt:lpstr>
      <vt:lpstr>HOME MANAGEMENT PRINCIPLES</vt:lpstr>
      <vt:lpstr>HOME MANAGEMENT PRINCIPLES</vt:lpstr>
      <vt:lpstr>ROUTINES SHOULD INCLUDE</vt:lpstr>
      <vt:lpstr>Empower your children to take care of self and others.</vt:lpstr>
      <vt:lpstr>Tasks ONLY you can do  Tasks that only some can do  Tasks that anyone can do</vt:lpstr>
      <vt:lpstr>6 Reasons to involve children @ home</vt:lpstr>
      <vt:lpstr>Clutter:    #1 obstacle to home management</vt:lpstr>
      <vt:lpstr>CLUTTER  n. a disorderly state or litter</vt:lpstr>
      <vt:lpstr>What is clutter?</vt:lpstr>
      <vt:lpstr>LESS IS MORE!</vt:lpstr>
      <vt:lpstr>WILL THIS BE PHUN?</vt:lpstr>
      <vt:lpstr>CLUTTER CURE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2014-10-03T01:16:45Z</dcterms:modified>
</cp:coreProperties>
</file>